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2" r:id="rId1"/>
  </p:sldMasterIdLst>
  <p:notesMasterIdLst>
    <p:notesMasterId r:id="rId16"/>
  </p:notesMasterIdLst>
  <p:handoutMasterIdLst>
    <p:handoutMasterId r:id="rId17"/>
  </p:handoutMasterIdLst>
  <p:sldIdLst>
    <p:sldId id="721" r:id="rId2"/>
    <p:sldId id="723" r:id="rId3"/>
    <p:sldId id="724" r:id="rId4"/>
    <p:sldId id="743" r:id="rId5"/>
    <p:sldId id="744" r:id="rId6"/>
    <p:sldId id="746" r:id="rId7"/>
    <p:sldId id="750" r:id="rId8"/>
    <p:sldId id="752" r:id="rId9"/>
    <p:sldId id="753" r:id="rId10"/>
    <p:sldId id="754" r:id="rId11"/>
    <p:sldId id="755" r:id="rId12"/>
    <p:sldId id="756" r:id="rId13"/>
    <p:sldId id="728" r:id="rId14"/>
    <p:sldId id="729" r:id="rId15"/>
  </p:sldIdLst>
  <p:sldSz cx="9144000" cy="6858000" type="screen4x3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00FF"/>
    <a:srgbClr val="FF8601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731" autoAdjust="0"/>
  </p:normalViewPr>
  <p:slideViewPr>
    <p:cSldViewPr snapToGrid="0">
      <p:cViewPr>
        <p:scale>
          <a:sx n="80" d="100"/>
          <a:sy n="80" d="100"/>
        </p:scale>
        <p:origin x="1024" y="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F92CC43-4807-4FDE-AAD1-264B0094B124}" type="datetimeFigureOut">
              <a:rPr lang="zh-TW" altLang="en-US" smtClean="0"/>
              <a:pPr/>
              <a:t>2025/5/5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3993" y="9721106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728DA5D-E023-4681-94E2-9E14AEA6712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611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98AEC18-3AF6-4BDE-8132-E1F50750B75C}" type="datetimeFigureOut">
              <a:rPr lang="zh-TW" altLang="en-US" smtClean="0"/>
              <a:pPr/>
              <a:t>2025/5/5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7938"/>
            <a:ext cx="4605337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86D273B-746D-404E-B476-669F0056B49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88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D273B-746D-404E-B476-669F0056B49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29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D273B-746D-404E-B476-669F0056B49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151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D273B-746D-404E-B476-669F0056B49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59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accent2"/>
                </a:solidFill>
                <a:effectLst/>
                <a:latin typeface="+mj-lt"/>
                <a:ea typeface="+mj-ea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TW" altLang="en-US" dirty="0"/>
              <a:t>按一下以編輯母片標題樣式</a:t>
            </a:r>
            <a:endParaRPr lang="en-US" altLang="zh-TW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921D77-F9D5-49FE-9A05-A86C31BCC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1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8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62750" y="476250"/>
            <a:ext cx="2057400" cy="59769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90550" y="476250"/>
            <a:ext cx="6019800" cy="59769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42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400" y="1196975"/>
            <a:ext cx="8229600" cy="4525963"/>
          </a:xfrm>
        </p:spPr>
        <p:txBody>
          <a:bodyPr/>
          <a:lstStyle>
            <a:lvl1pPr>
              <a:lnSpc>
                <a:spcPct val="150000"/>
              </a:lnSpc>
              <a:defRPr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lnSpc>
                <a:spcPct val="150000"/>
              </a:lnSpc>
              <a:defRPr sz="20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lnSpc>
                <a:spcPct val="150000"/>
              </a:lnSpc>
              <a:defRPr sz="20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lnSpc>
                <a:spcPct val="150000"/>
              </a:lnSpc>
              <a:defRPr sz="2000" baseline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lnSpc>
                <a:spcPct val="150000"/>
              </a:lnSpc>
              <a:defRPr sz="2000" baseline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>
          <a:xfrm>
            <a:off x="8172400" y="6165304"/>
            <a:ext cx="971600" cy="293117"/>
          </a:xfrm>
          <a:prstGeom prst="rect">
            <a:avLst/>
          </a:prstGeom>
        </p:spPr>
        <p:txBody>
          <a:bodyPr/>
          <a:lstStyle>
            <a:lvl1pPr algn="r">
              <a:defRPr sz="1600" b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F72161FA-5D6D-4E75-9D7B-2A8D071DA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475200"/>
            <a:ext cx="8229600" cy="637200"/>
          </a:xfrm>
        </p:spPr>
        <p:txBody>
          <a:bodyPr/>
          <a:lstStyle>
            <a:lvl1pPr algn="ctr">
              <a:defRPr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186450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7B3E8B61-F0F9-442C-904C-6421CF533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549" y="257205"/>
            <a:ext cx="6419478" cy="379849"/>
          </a:xfrm>
        </p:spPr>
        <p:txBody>
          <a:bodyPr/>
          <a:lstStyle>
            <a:lvl1pPr algn="ctr">
              <a:defRPr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8" name="投影片編號版面配置區 3">
            <a:extLst>
              <a:ext uri="{FF2B5EF4-FFF2-40B4-BE49-F238E27FC236}">
                <a16:creationId xmlns:a16="http://schemas.microsoft.com/office/drawing/2014/main" id="{746E51B1-D61E-4266-A6E7-3E0F309F26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72400" y="6165304"/>
            <a:ext cx="971600" cy="293117"/>
          </a:xfrm>
          <a:prstGeom prst="rect">
            <a:avLst/>
          </a:prstGeom>
        </p:spPr>
        <p:txBody>
          <a:bodyPr/>
          <a:lstStyle>
            <a:lvl1pPr algn="r">
              <a:def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953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E493C192-ADE8-4843-AA82-2A478B550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549" y="257205"/>
            <a:ext cx="6419478" cy="379849"/>
          </a:xfrm>
        </p:spPr>
        <p:txBody>
          <a:bodyPr/>
          <a:lstStyle>
            <a:lvl1pPr algn="ctr">
              <a:defRPr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093525D-0F3D-4430-9B28-960010BD8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6165304"/>
            <a:ext cx="971600" cy="293117"/>
          </a:xfrm>
          <a:prstGeom prst="rect">
            <a:avLst/>
          </a:prstGeom>
        </p:spPr>
        <p:txBody>
          <a:bodyPr/>
          <a:lstStyle>
            <a:lvl1pPr algn="r">
              <a:def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9891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B5AC8BC5-CE63-4AFF-8FF7-05522F5D3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549" y="257205"/>
            <a:ext cx="6419478" cy="379849"/>
          </a:xfrm>
        </p:spPr>
        <p:txBody>
          <a:bodyPr/>
          <a:lstStyle>
            <a:lvl1pPr algn="ctr"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33DD6882-E66C-4E97-97DE-28B1F8C9C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400" y="6165304"/>
            <a:ext cx="971600" cy="293117"/>
          </a:xfrm>
          <a:prstGeom prst="rect">
            <a:avLst/>
          </a:prstGeom>
        </p:spPr>
        <p:txBody>
          <a:bodyPr/>
          <a:lstStyle>
            <a:lvl1pPr algn="r">
              <a:defRPr sz="16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97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85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921D77-F9D5-49FE-9A05-A86C31BCC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2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90550" y="1196977"/>
            <a:ext cx="4038600" cy="5256213"/>
          </a:xfrm>
        </p:spPr>
        <p:txBody>
          <a:bodyPr/>
          <a:lstStyle>
            <a:lvl1pPr>
              <a:lnSpc>
                <a:spcPct val="150000"/>
              </a:lnSpc>
              <a:defRPr sz="21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500"/>
            </a:lvl3pPr>
            <a:lvl4pPr>
              <a:lnSpc>
                <a:spcPct val="150000"/>
              </a:lnSpc>
              <a:defRPr sz="1350"/>
            </a:lvl4pPr>
            <a:lvl5pPr>
              <a:lnSpc>
                <a:spcPct val="15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81550" y="1196977"/>
            <a:ext cx="4038600" cy="5256213"/>
          </a:xfrm>
        </p:spPr>
        <p:txBody>
          <a:bodyPr/>
          <a:lstStyle>
            <a:lvl1pPr>
              <a:lnSpc>
                <a:spcPct val="150000"/>
              </a:lnSpc>
              <a:defRPr sz="21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500"/>
            </a:lvl3pPr>
            <a:lvl4pPr>
              <a:lnSpc>
                <a:spcPct val="150000"/>
              </a:lnSpc>
              <a:defRPr sz="1350"/>
            </a:lvl4pPr>
            <a:lvl5pPr>
              <a:lnSpc>
                <a:spcPct val="15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50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57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20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7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92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29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042988" y="265497"/>
            <a:ext cx="7705725" cy="278635"/>
          </a:xfrm>
          <a:prstGeom prst="rect">
            <a:avLst/>
          </a:prstGeom>
          <a:gradFill rotWithShape="0">
            <a:gsLst>
              <a:gs pos="0">
                <a:srgbClr val="618FFD">
                  <a:gamma/>
                  <a:tint val="0"/>
                  <a:invGamma/>
                </a:srgbClr>
              </a:gs>
              <a:gs pos="100000">
                <a:srgbClr val="618FF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lIns="67500" tIns="35100" rIns="67500" bIns="35100" anchor="ctr">
            <a:spAutoFit/>
          </a:bodyPr>
          <a:lstStyle/>
          <a:p>
            <a:endParaRPr lang="zh-TW" altLang="en-US" sz="1350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971551" y="188914"/>
            <a:ext cx="301556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900" b="1" dirty="0">
                <a:solidFill>
                  <a:srgbClr val="B2B2B2"/>
                </a:solidFill>
              </a:rPr>
              <a:t>Graduate Institute of Communication Engineering , NTU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476252"/>
            <a:ext cx="8229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0550" y="1196977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pic>
        <p:nvPicPr>
          <p:cNvPr id="1042" name="Picture 18" descr="logo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5"/>
            <a:ext cx="792162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95288" y="6566285"/>
            <a:ext cx="8353425" cy="278635"/>
          </a:xfrm>
          <a:prstGeom prst="rect">
            <a:avLst/>
          </a:pr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19191"/>
                  </a:outerShdw>
                </a:effectLst>
              </a14:hiddenEffects>
            </a:ext>
          </a:extLst>
        </p:spPr>
        <p:txBody>
          <a:bodyPr lIns="67500" tIns="35100" rIns="67500" bIns="35100" anchor="ctr">
            <a:spAutoFit/>
          </a:bodyPr>
          <a:lstStyle/>
          <a:p>
            <a:endParaRPr lang="zh-TW" altLang="en-US" sz="135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5246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1" i="0">
                <a:latin typeface="+mn-lt"/>
              </a:defRPr>
            </a:lvl1pPr>
          </a:lstStyle>
          <a:p>
            <a:fld id="{4A82BF40-4DEF-4826-AFC3-DD4E39B3DE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85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3" r:id="rId1"/>
    <p:sldLayoutId id="2147484564" r:id="rId2"/>
    <p:sldLayoutId id="2147484565" r:id="rId3"/>
    <p:sldLayoutId id="2147484566" r:id="rId4"/>
    <p:sldLayoutId id="2147484567" r:id="rId5"/>
    <p:sldLayoutId id="2147484568" r:id="rId6"/>
    <p:sldLayoutId id="2147484569" r:id="rId7"/>
    <p:sldLayoutId id="2147484570" r:id="rId8"/>
    <p:sldLayoutId id="2147484571" r:id="rId9"/>
    <p:sldLayoutId id="2147484572" r:id="rId10"/>
    <p:sldLayoutId id="2147484573" r:id="rId11"/>
    <p:sldLayoutId id="2147484552" r:id="rId12"/>
    <p:sldLayoutId id="2147484555" r:id="rId13"/>
    <p:sldLayoutId id="2147484556" r:id="rId14"/>
    <p:sldLayoutId id="2147484560" r:id="rId1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g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F2FF1C45-59F7-4F2F-AFB8-5C9C593DE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27264"/>
            <a:ext cx="7772400" cy="1493398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Group Meeting</a:t>
            </a:r>
            <a:br>
              <a:rPr lang="en-US" altLang="zh-TW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Image </a:t>
            </a:r>
            <a:r>
              <a:rPr lang="en-US" altLang="zh-TW" dirty="0"/>
              <a:t>Denoising: BM3D and BM3D-Net</a:t>
            </a:r>
            <a:endParaRPr lang="zh-TW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E168A47-D2A5-4E62-AE30-B7983ADA0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7667" y="3726116"/>
            <a:ext cx="6488666" cy="204145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endParaRPr lang="en-US" altLang="zh-TW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altLang="zh-TW" sz="2400" b="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Advisor : Jian-</a:t>
            </a:r>
            <a:r>
              <a:rPr lang="en-US" altLang="zh-TW" sz="2400" b="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Jiun</a:t>
            </a:r>
            <a:r>
              <a:rPr lang="en-US" altLang="zh-TW" sz="2400" b="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Ding</a:t>
            </a: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zh-TW" sz="2400" b="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Student : </a:t>
            </a:r>
            <a:r>
              <a:rPr lang="en-US" altLang="zh-TW" sz="2400" b="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Chih</a:t>
            </a:r>
            <a:r>
              <a:rPr lang="en-US" altLang="zh-TW" sz="2400" b="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-Yu Tsai</a:t>
            </a: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zh-TW" sz="2400" b="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2025.05.06</a:t>
            </a:r>
          </a:p>
          <a:p>
            <a:pPr algn="ctr"/>
            <a:endParaRPr lang="en-US" altLang="zh-TW" dirty="0"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2F984B4-84E2-2472-1B1D-3B17224998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21D77-F9D5-49FE-9A05-A86C31BCCA2D}" type="slidenum">
              <a:rPr lang="en-US" smtClean="0"/>
              <a:t>1</a:t>
            </a:fld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824A968-4D73-26C1-DD53-09E291C4C7D4}"/>
              </a:ext>
            </a:extLst>
          </p:cNvPr>
          <p:cNvSpPr txBox="1"/>
          <p:nvPr/>
        </p:nvSpPr>
        <p:spPr>
          <a:xfrm>
            <a:off x="3452142" y="6546692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22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Improved BM3D Algorithm(1/1)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42" y="1475723"/>
            <a:ext cx="8229600" cy="4432098"/>
          </a:xfrm>
        </p:spPr>
        <p:txBody>
          <a:bodyPr/>
          <a:lstStyle/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2000" dirty="0"/>
              <a:t>Better matching method</a:t>
            </a:r>
          </a:p>
          <a:p>
            <a:pPr marL="642937" lvl="2" indent="0">
              <a:buNone/>
            </a:pPr>
            <a:r>
              <a:rPr lang="en-US" altLang="zh-TW" dirty="0"/>
              <a:t>Ex: Add KL distance or entropy to decide whether patches are similar</a:t>
            </a:r>
          </a:p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2000" dirty="0"/>
              <a:t>Modify the weight formula</a:t>
            </a:r>
          </a:p>
          <a:p>
            <a:pPr marL="642937" lvl="2" indent="0">
              <a:buSzPct val="70000"/>
              <a:buNone/>
            </a:pPr>
            <a:r>
              <a:rPr lang="en-US" altLang="zh-TW" dirty="0"/>
              <a:t>Ex: Use entropy as a reference</a:t>
            </a:r>
          </a:p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2000" dirty="0"/>
              <a:t>Improve noise estimation accuracy</a:t>
            </a:r>
          </a:p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2000" dirty="0"/>
              <a:t>Solve rare patch effect</a:t>
            </a:r>
          </a:p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2000" dirty="0"/>
              <a:t>Adaptive block shape</a:t>
            </a:r>
          </a:p>
          <a:p>
            <a:pPr marL="642937" lvl="2" indent="0">
              <a:buSzPct val="70000"/>
              <a:buNone/>
            </a:pPr>
            <a:r>
              <a:rPr lang="en-US" altLang="zh-TW" dirty="0"/>
              <a:t>Ex:  BM3D-PCA[4] (using LPA-ICI) , </a:t>
            </a:r>
            <a:r>
              <a:rPr lang="en-US" altLang="zh-TW" dirty="0" err="1"/>
              <a:t>Muti</a:t>
            </a:r>
            <a:r>
              <a:rPr lang="en-US" altLang="zh-TW" dirty="0"/>
              <a:t>-scale block</a:t>
            </a:r>
          </a:p>
          <a:p>
            <a:pPr lvl="1"/>
            <a:endParaRPr lang="en-US" altLang="zh-TW" sz="1800" dirty="0"/>
          </a:p>
          <a:p>
            <a:pPr marL="642937" lvl="2" indent="0">
              <a:buNone/>
            </a:pPr>
            <a:endParaRPr lang="en-US" altLang="zh-TW" sz="16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7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 BM3D-Net(1/2)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2951"/>
            <a:ext cx="8229600" cy="4432098"/>
          </a:xfrm>
        </p:spPr>
        <p:txBody>
          <a:bodyPr/>
          <a:lstStyle/>
          <a:p>
            <a:pPr lvl="1"/>
            <a:endParaRPr lang="en-US" altLang="zh-TW" sz="1800" dirty="0"/>
          </a:p>
          <a:p>
            <a:pPr marL="642937" lvl="2" indent="0">
              <a:buNone/>
            </a:pPr>
            <a:endParaRPr lang="en-US" altLang="zh-TW" sz="16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6F75100F-7D7D-4DB3-B79E-EABE5AFADE57}"/>
              </a:ext>
            </a:extLst>
          </p:cNvPr>
          <p:cNvSpPr txBox="1">
            <a:spLocks/>
          </p:cNvSpPr>
          <p:nvPr/>
        </p:nvSpPr>
        <p:spPr bwMode="auto">
          <a:xfrm>
            <a:off x="590550" y="112553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buSzPct val="70000"/>
              <a:buFont typeface="Wingdings" panose="05000000000000000000" pitchFamily="2" charset="2"/>
              <a:buChar char="l"/>
            </a:pPr>
            <a:r>
              <a:rPr lang="en-US" altLang="zh-TW" sz="1800" dirty="0"/>
              <a:t>Mimicking the BM3D algorithm structure makes the neural network more interpretable.</a:t>
            </a:r>
            <a:endParaRPr lang="en-US" altLang="zh-TW" sz="1800" kern="0" dirty="0"/>
          </a:p>
          <a:p>
            <a:pPr marL="742950" lvl="1" indent="-400050">
              <a:buAutoNum type="romanLcParenBoth"/>
            </a:pPr>
            <a:r>
              <a:rPr lang="en-US" altLang="zh-TW" sz="1800" dirty="0"/>
              <a:t>Grouping similar patches  </a:t>
            </a:r>
            <a:r>
              <a:rPr lang="en-US" altLang="zh-TW" sz="1800" dirty="0">
                <a:sym typeface="Wingdings" panose="05000000000000000000" pitchFamily="2" charset="2"/>
              </a:rPr>
              <a:t> Extraction layer :</a:t>
            </a:r>
          </a:p>
          <a:p>
            <a:pPr marL="742950" lvl="1" indent="-400050">
              <a:buAutoNum type="romanLcParenBoth"/>
            </a:pPr>
            <a:endParaRPr lang="en-US" altLang="zh-TW" sz="1800" dirty="0">
              <a:sym typeface="Wingdings" panose="05000000000000000000" pitchFamily="2" charset="2"/>
            </a:endParaRPr>
          </a:p>
          <a:p>
            <a:pPr marL="742950" lvl="1" indent="-400050">
              <a:buAutoNum type="romanLcParenBoth"/>
            </a:pPr>
            <a:r>
              <a:rPr lang="en-US" altLang="zh-TW" sz="1800" kern="0" dirty="0">
                <a:sym typeface="Wingdings" panose="05000000000000000000" pitchFamily="2" charset="2"/>
              </a:rPr>
              <a:t>3D-Transform   Convolution layer :</a:t>
            </a:r>
          </a:p>
          <a:p>
            <a:pPr marL="742950" lvl="1" indent="-400050">
              <a:buAutoNum type="romanLcParenBoth"/>
            </a:pPr>
            <a:endParaRPr lang="en-US" altLang="zh-TW" sz="1800" kern="0" dirty="0">
              <a:sym typeface="Wingdings" panose="05000000000000000000" pitchFamily="2" charset="2"/>
            </a:endParaRPr>
          </a:p>
          <a:p>
            <a:pPr marL="742950" lvl="1" indent="-400050">
              <a:buAutoNum type="romanLcParenBoth"/>
            </a:pPr>
            <a:r>
              <a:rPr lang="en-US" altLang="zh-TW" sz="1800" kern="0" dirty="0">
                <a:sym typeface="Wingdings" panose="05000000000000000000" pitchFamily="2" charset="2"/>
              </a:rPr>
              <a:t>Hard-thresholding  Nonlinear transform layer :</a:t>
            </a:r>
            <a:endParaRPr lang="en-US" altLang="zh-TW" sz="18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800" kern="0" dirty="0"/>
          </a:p>
          <a:p>
            <a:pPr lvl="1"/>
            <a:endParaRPr lang="en-US" altLang="zh-TW" sz="1800" kern="0" dirty="0"/>
          </a:p>
          <a:p>
            <a:pPr lvl="1"/>
            <a:endParaRPr lang="zh-TW" altLang="en-US" sz="1800" kern="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1C77D8C-1D10-49C2-8B51-EC38B0A3C9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7" t="30715" r="12761" b="7997"/>
          <a:stretch/>
        </p:blipFill>
        <p:spPr>
          <a:xfrm>
            <a:off x="1415263" y="2536781"/>
            <a:ext cx="1582311" cy="36857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D4A0A2C0-E5E1-4193-84B9-A6B9C5F83B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30" y="4966321"/>
            <a:ext cx="6550053" cy="158630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A67CD8DF-5C07-40D2-BECD-E580A944004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" t="29131" r="2777" b="17013"/>
          <a:stretch/>
        </p:blipFill>
        <p:spPr>
          <a:xfrm>
            <a:off x="1415263" y="3492911"/>
            <a:ext cx="3832528" cy="319377"/>
          </a:xfrm>
          <a:prstGeom prst="rect">
            <a:avLst/>
          </a:prstGeom>
        </p:spPr>
      </p:pic>
      <p:sp>
        <p:nvSpPr>
          <p:cNvPr id="13" name="框架 12">
            <a:extLst>
              <a:ext uri="{FF2B5EF4-FFF2-40B4-BE49-F238E27FC236}">
                <a16:creationId xmlns:a16="http://schemas.microsoft.com/office/drawing/2014/main" id="{3A709437-757F-4878-BE0E-8B52EB52164E}"/>
              </a:ext>
            </a:extLst>
          </p:cNvPr>
          <p:cNvSpPr/>
          <p:nvPr/>
        </p:nvSpPr>
        <p:spPr bwMode="auto">
          <a:xfrm>
            <a:off x="2198860" y="3429000"/>
            <a:ext cx="568194" cy="407734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14" name="框架 13">
            <a:extLst>
              <a:ext uri="{FF2B5EF4-FFF2-40B4-BE49-F238E27FC236}">
                <a16:creationId xmlns:a16="http://schemas.microsoft.com/office/drawing/2014/main" id="{91DE64DB-D456-45D8-8FFD-219DAB2E456E}"/>
              </a:ext>
            </a:extLst>
          </p:cNvPr>
          <p:cNvSpPr/>
          <p:nvPr/>
        </p:nvSpPr>
        <p:spPr bwMode="auto">
          <a:xfrm>
            <a:off x="2403437" y="2513519"/>
            <a:ext cx="423351" cy="407734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376B3E53-383D-4E12-8E02-BCDADA56EB4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" t="12508" r="6507" b="6926"/>
          <a:stretch/>
        </p:blipFill>
        <p:spPr>
          <a:xfrm>
            <a:off x="1415263" y="4288172"/>
            <a:ext cx="3365299" cy="678149"/>
          </a:xfrm>
          <a:prstGeom prst="rect">
            <a:avLst/>
          </a:prstGeom>
        </p:spPr>
      </p:pic>
      <p:sp>
        <p:nvSpPr>
          <p:cNvPr id="17" name="框架 16">
            <a:extLst>
              <a:ext uri="{FF2B5EF4-FFF2-40B4-BE49-F238E27FC236}">
                <a16:creationId xmlns:a16="http://schemas.microsoft.com/office/drawing/2014/main" id="{50540BC9-B0CE-4660-A601-622B59B54B26}"/>
              </a:ext>
            </a:extLst>
          </p:cNvPr>
          <p:cNvSpPr/>
          <p:nvPr/>
        </p:nvSpPr>
        <p:spPr bwMode="auto">
          <a:xfrm>
            <a:off x="2826788" y="4441870"/>
            <a:ext cx="329880" cy="353571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18" name="框架 17">
            <a:extLst>
              <a:ext uri="{FF2B5EF4-FFF2-40B4-BE49-F238E27FC236}">
                <a16:creationId xmlns:a16="http://schemas.microsoft.com/office/drawing/2014/main" id="{54589601-8C7A-4E92-8FAC-4FD98CF2B489}"/>
              </a:ext>
            </a:extLst>
          </p:cNvPr>
          <p:cNvSpPr/>
          <p:nvPr/>
        </p:nvSpPr>
        <p:spPr bwMode="auto">
          <a:xfrm>
            <a:off x="6510766" y="1687812"/>
            <a:ext cx="311454" cy="300014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8047154E-3817-4FDC-A885-10D892FC0194}"/>
              </a:ext>
            </a:extLst>
          </p:cNvPr>
          <p:cNvSpPr txBox="1"/>
          <p:nvPr/>
        </p:nvSpPr>
        <p:spPr>
          <a:xfrm>
            <a:off x="6777466" y="1637251"/>
            <a:ext cx="217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:Learning parameter</a:t>
            </a:r>
            <a:endParaRPr lang="zh-TW" altLang="en-US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5CA7281-6D88-4293-8FCF-A80952F9E568}"/>
              </a:ext>
            </a:extLst>
          </p:cNvPr>
          <p:cNvSpPr txBox="1"/>
          <p:nvPr/>
        </p:nvSpPr>
        <p:spPr>
          <a:xfrm>
            <a:off x="4780563" y="4296498"/>
            <a:ext cx="3058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: more flexible and efficient for denoising task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9848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 BM3D-Net(2/2)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2951"/>
            <a:ext cx="8229600" cy="4432098"/>
          </a:xfrm>
        </p:spPr>
        <p:txBody>
          <a:bodyPr/>
          <a:lstStyle/>
          <a:p>
            <a:pPr lvl="1"/>
            <a:endParaRPr lang="en-US" altLang="zh-TW" sz="1800" dirty="0"/>
          </a:p>
          <a:p>
            <a:pPr marL="642937" lvl="2" indent="0">
              <a:buNone/>
            </a:pPr>
            <a:endParaRPr lang="en-US" altLang="zh-TW" sz="16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6F75100F-7D7D-4DB3-B79E-EABE5AFADE57}"/>
              </a:ext>
            </a:extLst>
          </p:cNvPr>
          <p:cNvSpPr txBox="1">
            <a:spLocks/>
          </p:cNvSpPr>
          <p:nvPr/>
        </p:nvSpPr>
        <p:spPr bwMode="auto">
          <a:xfrm>
            <a:off x="542511" y="1086107"/>
            <a:ext cx="8144289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100">
                <a:solidFill>
                  <a:schemeClr val="tx1"/>
                </a:solidFill>
                <a:latin typeface="+mn-lt"/>
                <a:ea typeface="+mn-ea"/>
              </a:defRPr>
            </a:lvl2pPr>
            <a:lvl3pPr marL="8572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2001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3050" indent="-171450" algn="l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0">
              <a:buNone/>
            </a:pPr>
            <a:r>
              <a:rPr lang="en-US" altLang="zh-TW" sz="1800" dirty="0"/>
              <a:t>(iv)	Inverse </a:t>
            </a:r>
            <a:r>
              <a:rPr lang="en-US" altLang="zh-TW" sz="1800" kern="0" dirty="0">
                <a:sym typeface="Wingdings" panose="05000000000000000000" pitchFamily="2" charset="2"/>
              </a:rPr>
              <a:t>3D-Transform </a:t>
            </a:r>
            <a:r>
              <a:rPr lang="en-US" altLang="zh-TW" sz="1800" dirty="0">
                <a:sym typeface="Wingdings" panose="05000000000000000000" pitchFamily="2" charset="2"/>
              </a:rPr>
              <a:t> </a:t>
            </a:r>
            <a:r>
              <a:rPr lang="en-US" altLang="zh-TW" sz="1800" kern="0" dirty="0">
                <a:sym typeface="Wingdings" panose="05000000000000000000" pitchFamily="2" charset="2"/>
              </a:rPr>
              <a:t>Convolution</a:t>
            </a:r>
            <a:r>
              <a:rPr lang="en-US" altLang="zh-TW" sz="1800" dirty="0">
                <a:sym typeface="Wingdings" panose="05000000000000000000" pitchFamily="2" charset="2"/>
              </a:rPr>
              <a:t> layer :</a:t>
            </a:r>
          </a:p>
          <a:p>
            <a:pPr marL="742950" lvl="1" indent="-400050">
              <a:buAutoNum type="romanLcParenBoth"/>
            </a:pPr>
            <a:endParaRPr lang="en-US" altLang="zh-TW" sz="1800" dirty="0"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r>
              <a:rPr lang="en-US" altLang="zh-TW" sz="1800" dirty="0"/>
              <a:t>(v)	Aggregation</a:t>
            </a:r>
            <a:r>
              <a:rPr lang="en-US" altLang="zh-TW" sz="1800" kern="0" dirty="0">
                <a:sym typeface="Wingdings" panose="05000000000000000000" pitchFamily="2" charset="2"/>
              </a:rPr>
              <a:t>   </a:t>
            </a:r>
            <a:r>
              <a:rPr lang="en-US" altLang="zh-TW" sz="1800" dirty="0"/>
              <a:t>Aggregation</a:t>
            </a:r>
            <a:r>
              <a:rPr lang="en-US" altLang="zh-TW" sz="1800" kern="0" dirty="0">
                <a:sym typeface="Wingdings" panose="05000000000000000000" pitchFamily="2" charset="2"/>
              </a:rPr>
              <a:t> layer :</a:t>
            </a:r>
          </a:p>
          <a:p>
            <a:pPr marL="342900" lvl="1" indent="0">
              <a:buNone/>
            </a:pPr>
            <a:r>
              <a:rPr lang="en-US" altLang="zh-TW" sz="1800" kern="0" dirty="0">
                <a:sym typeface="Wingdings" panose="05000000000000000000" pitchFamily="2" charset="2"/>
              </a:rPr>
              <a:t>                                                                         </a:t>
            </a:r>
          </a:p>
          <a:p>
            <a:pPr marL="342900" lvl="1" indent="0">
              <a:buNone/>
            </a:pPr>
            <a:r>
              <a:rPr lang="en-US" altLang="zh-TW" sz="1800" kern="0" dirty="0">
                <a:sym typeface="Wingdings" panose="05000000000000000000" pitchFamily="2" charset="2"/>
              </a:rPr>
              <a:t>Back to their original positions, and performing average among these overlapping patches </a:t>
            </a:r>
          </a:p>
          <a:p>
            <a:pPr marL="342900" lvl="1" indent="0">
              <a:buNone/>
            </a:pPr>
            <a:r>
              <a:rPr lang="en-US" altLang="zh-TW" sz="1800" kern="0" dirty="0">
                <a:sym typeface="Wingdings" panose="05000000000000000000" pitchFamily="2" charset="2"/>
              </a:rPr>
              <a:t>(vi)	Loss function</a:t>
            </a:r>
          </a:p>
          <a:p>
            <a:pPr marL="742950" lvl="1" indent="-400050">
              <a:buAutoNum type="romanLcParenBoth"/>
            </a:pPr>
            <a:endParaRPr lang="en-US" altLang="zh-TW" sz="1800" kern="0" dirty="0">
              <a:sym typeface="Wingdings" panose="05000000000000000000" pitchFamily="2" charset="2"/>
            </a:endParaRPr>
          </a:p>
          <a:p>
            <a:pPr marL="342900" lvl="1" indent="0">
              <a:buNone/>
            </a:pPr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600" kern="0" dirty="0"/>
          </a:p>
          <a:p>
            <a:pPr lvl="1"/>
            <a:endParaRPr lang="en-US" altLang="zh-TW" sz="1800" kern="0" dirty="0"/>
          </a:p>
          <a:p>
            <a:pPr lvl="1"/>
            <a:endParaRPr lang="en-US" altLang="zh-TW" sz="1800" kern="0" dirty="0"/>
          </a:p>
          <a:p>
            <a:pPr lvl="1"/>
            <a:endParaRPr lang="zh-TW" altLang="en-US" sz="1800" kern="0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D4A0A2C0-E5E1-4193-84B9-A6B9C5F83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17" y="4966321"/>
            <a:ext cx="6550053" cy="1586307"/>
          </a:xfrm>
          <a:prstGeom prst="rect">
            <a:avLst/>
          </a:prstGeom>
        </p:spPr>
      </p:pic>
      <p:grpSp>
        <p:nvGrpSpPr>
          <p:cNvPr id="21" name="群組 20">
            <a:extLst>
              <a:ext uri="{FF2B5EF4-FFF2-40B4-BE49-F238E27FC236}">
                <a16:creationId xmlns:a16="http://schemas.microsoft.com/office/drawing/2014/main" id="{2C122B9B-2716-48CC-BCE7-3A095A9105D3}"/>
              </a:ext>
            </a:extLst>
          </p:cNvPr>
          <p:cNvGrpSpPr/>
          <p:nvPr/>
        </p:nvGrpSpPr>
        <p:grpSpPr>
          <a:xfrm>
            <a:off x="1550430" y="1582948"/>
            <a:ext cx="3904090" cy="412530"/>
            <a:chOff x="1550430" y="1582948"/>
            <a:chExt cx="3904090" cy="412530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E95692D5-5004-4215-8FFB-5BF9A3C419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0" t="23897" r="2427" b="17516"/>
            <a:stretch/>
          </p:blipFill>
          <p:spPr>
            <a:xfrm>
              <a:off x="1550430" y="1596204"/>
              <a:ext cx="3904090" cy="383372"/>
            </a:xfrm>
            <a:prstGeom prst="rect">
              <a:avLst/>
            </a:prstGeom>
          </p:spPr>
        </p:pic>
        <p:sp>
          <p:nvSpPr>
            <p:cNvPr id="18" name="框架 17">
              <a:extLst>
                <a:ext uri="{FF2B5EF4-FFF2-40B4-BE49-F238E27FC236}">
                  <a16:creationId xmlns:a16="http://schemas.microsoft.com/office/drawing/2014/main" id="{7291C304-7962-4D22-84CE-6279D657BE5A}"/>
                </a:ext>
              </a:extLst>
            </p:cNvPr>
            <p:cNvSpPr/>
            <p:nvPr/>
          </p:nvSpPr>
          <p:spPr bwMode="auto">
            <a:xfrm>
              <a:off x="2376555" y="1582948"/>
              <a:ext cx="495773" cy="412530"/>
            </a:xfrm>
            <a:prstGeom prst="frame">
              <a:avLst>
                <a:gd name="adj1" fmla="val 4253"/>
              </a:avLst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</a:endParaRPr>
            </a:p>
          </p:txBody>
        </p:sp>
      </p:grpSp>
      <p:pic>
        <p:nvPicPr>
          <p:cNvPr id="15" name="圖片 14">
            <a:extLst>
              <a:ext uri="{FF2B5EF4-FFF2-40B4-BE49-F238E27FC236}">
                <a16:creationId xmlns:a16="http://schemas.microsoft.com/office/drawing/2014/main" id="{0403548D-E439-47F3-A037-F14A641BFE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" t="12129" r="11322" b="10012"/>
          <a:stretch/>
        </p:blipFill>
        <p:spPr>
          <a:xfrm>
            <a:off x="1550430" y="2415371"/>
            <a:ext cx="3299861" cy="714709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073C2B2E-C221-44FE-BA51-AF6D957C0A5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7" r="8625" b="8722"/>
          <a:stretch/>
        </p:blipFill>
        <p:spPr>
          <a:xfrm>
            <a:off x="5617628" y="2326237"/>
            <a:ext cx="2425225" cy="763399"/>
          </a:xfrm>
          <a:prstGeom prst="rect">
            <a:avLst/>
          </a:prstGeom>
        </p:spPr>
      </p:pic>
      <p:sp>
        <p:nvSpPr>
          <p:cNvPr id="22" name="框架 21">
            <a:extLst>
              <a:ext uri="{FF2B5EF4-FFF2-40B4-BE49-F238E27FC236}">
                <a16:creationId xmlns:a16="http://schemas.microsoft.com/office/drawing/2014/main" id="{B4EF8BE9-C76C-4B75-B300-4AF3A4FA25FE}"/>
              </a:ext>
            </a:extLst>
          </p:cNvPr>
          <p:cNvSpPr/>
          <p:nvPr/>
        </p:nvSpPr>
        <p:spPr bwMode="auto">
          <a:xfrm>
            <a:off x="3530380" y="2540701"/>
            <a:ext cx="357810" cy="337670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2A09CB4E-2662-4894-A9F3-EBAA6BCF2C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365" y="4269050"/>
            <a:ext cx="2168110" cy="594724"/>
          </a:xfrm>
          <a:prstGeom prst="rect">
            <a:avLst/>
          </a:prstGeom>
        </p:spPr>
      </p:pic>
      <p:sp>
        <p:nvSpPr>
          <p:cNvPr id="25" name="文字方塊 24">
            <a:extLst>
              <a:ext uri="{FF2B5EF4-FFF2-40B4-BE49-F238E27FC236}">
                <a16:creationId xmlns:a16="http://schemas.microsoft.com/office/drawing/2014/main" id="{98AC0F8C-75D0-4C18-AF34-218F60310A32}"/>
              </a:ext>
            </a:extLst>
          </p:cNvPr>
          <p:cNvSpPr txBox="1"/>
          <p:nvPr/>
        </p:nvSpPr>
        <p:spPr>
          <a:xfrm>
            <a:off x="3709285" y="4217443"/>
            <a:ext cx="467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Learning the noise in a noise image instead of the clean image itself.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0948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Reference(1/1)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125535"/>
            <a:ext cx="8229600" cy="5450585"/>
          </a:xfrm>
        </p:spPr>
        <p:txBody>
          <a:bodyPr/>
          <a:lstStyle/>
          <a:p>
            <a:pPr marL="342900" lvl="1" indent="0">
              <a:buNone/>
            </a:pPr>
            <a:r>
              <a:rPr lang="en-US" altLang="zh-TW" sz="1400" dirty="0"/>
              <a:t>[1]: </a:t>
            </a:r>
            <a:r>
              <a:rPr lang="en-US" altLang="zh-TW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Dabov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altLang="zh-TW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Kostadin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et al. "Image denoising by sparse 3-D transform-domain collaborative filtering." </a:t>
            </a:r>
            <a:r>
              <a:rPr lang="en-US" altLang="zh-TW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Transactions on image processing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16.8 (2007): 2080-2095.</a:t>
            </a:r>
          </a:p>
          <a:p>
            <a:pPr marL="342900" lvl="1" indent="0">
              <a:buNone/>
            </a:pPr>
            <a:r>
              <a:rPr lang="en-US" altLang="zh-TW" sz="1400" dirty="0">
                <a:solidFill>
                  <a:srgbClr val="222222"/>
                </a:solidFill>
                <a:latin typeface="Arial" panose="020B0604020202020204" pitchFamily="34" charset="0"/>
              </a:rPr>
              <a:t>[2]: </a:t>
            </a:r>
            <a:r>
              <a:rPr lang="en-US" altLang="zh-TW" sz="1400" b="0" i="0" dirty="0">
                <a:solidFill>
                  <a:srgbClr val="333333"/>
                </a:solidFill>
                <a:effectLst/>
                <a:latin typeface="HelveticaNeue Regular"/>
              </a:rPr>
              <a:t>A. </a:t>
            </a:r>
            <a:r>
              <a:rPr lang="en-US" altLang="zh-TW" sz="1400" b="0" i="0" dirty="0" err="1">
                <a:solidFill>
                  <a:srgbClr val="333333"/>
                </a:solidFill>
                <a:effectLst/>
                <a:latin typeface="HelveticaNeue Regular"/>
              </a:rPr>
              <a:t>Buades</a:t>
            </a:r>
            <a:r>
              <a:rPr lang="en-US" altLang="zh-TW" sz="1400" b="0" i="0" dirty="0">
                <a:solidFill>
                  <a:srgbClr val="333333"/>
                </a:solidFill>
                <a:effectLst/>
                <a:latin typeface="HelveticaNeue Regular"/>
              </a:rPr>
              <a:t>, B. Coll and J. . -M. Morel, "A non-local algorithm for image denoising," </a:t>
            </a:r>
            <a:r>
              <a:rPr lang="en-US" altLang="zh-TW" sz="1400" b="0" i="1" dirty="0">
                <a:solidFill>
                  <a:srgbClr val="333333"/>
                </a:solidFill>
                <a:effectLst/>
                <a:latin typeface="HelveticaNeue Regular"/>
              </a:rPr>
              <a:t>2005 IEEE Computer Society Conference on Computer Vision and Pattern Recognition (CVPR'05)</a:t>
            </a:r>
            <a:r>
              <a:rPr lang="en-US" altLang="zh-TW" sz="1400" b="0" i="0" dirty="0">
                <a:solidFill>
                  <a:srgbClr val="333333"/>
                </a:solidFill>
                <a:effectLst/>
                <a:latin typeface="HelveticaNeue Regular"/>
              </a:rPr>
              <a:t>, San Diego, CA, USA, 2005, pp. 60-65 vol. 2, </a:t>
            </a:r>
            <a:r>
              <a:rPr lang="en-US" altLang="zh-TW" sz="1400" b="0" i="0" dirty="0" err="1">
                <a:solidFill>
                  <a:srgbClr val="333333"/>
                </a:solidFill>
                <a:effectLst/>
                <a:latin typeface="HelveticaNeue Regular"/>
              </a:rPr>
              <a:t>doi</a:t>
            </a:r>
            <a:r>
              <a:rPr lang="en-US" altLang="zh-TW" sz="1400" b="0" i="0" dirty="0">
                <a:solidFill>
                  <a:srgbClr val="333333"/>
                </a:solidFill>
                <a:effectLst/>
                <a:latin typeface="HelveticaNeue Regular"/>
              </a:rPr>
              <a:t>: 10.1109/CVPR.2005.38.</a:t>
            </a:r>
          </a:p>
          <a:p>
            <a:pPr marL="342900" lvl="1" indent="0">
              <a:buNone/>
            </a:pPr>
            <a:r>
              <a:rPr lang="en-US" altLang="zh-TW" sz="1400" dirty="0">
                <a:solidFill>
                  <a:srgbClr val="333333"/>
                </a:solidFill>
                <a:latin typeface="HelveticaNeue Regular"/>
              </a:rPr>
              <a:t>[3]: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Yang, Dong, and Jian Sun. "BM3D-Net: A convolutional neural network for transform-domain collaborative filtering." </a:t>
            </a:r>
            <a:r>
              <a:rPr lang="en-US" altLang="zh-TW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Signal Processing Letters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25.1 (2017): 55-59.</a:t>
            </a:r>
          </a:p>
          <a:p>
            <a:pPr marL="342900" lvl="1" indent="0">
              <a:buNone/>
            </a:pPr>
            <a:r>
              <a:rPr lang="en-US" altLang="zh-TW" sz="1400" dirty="0">
                <a:solidFill>
                  <a:srgbClr val="222222"/>
                </a:solidFill>
                <a:latin typeface="Arial" panose="020B0604020202020204" pitchFamily="34" charset="0"/>
              </a:rPr>
              <a:t>[4]: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TW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Dabov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altLang="zh-TW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Kostadin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et al. "BM3D image denoising with shape-adaptive principal component analysis." </a:t>
            </a:r>
            <a:r>
              <a:rPr lang="en-US" altLang="zh-TW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SPARS'09-Signal Processing with Adaptive Sparse Structured Representations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2009.</a:t>
            </a:r>
          </a:p>
          <a:p>
            <a:pPr marL="342900" lvl="1" indent="0">
              <a:buNone/>
            </a:pPr>
            <a:r>
              <a:rPr lang="en-US" altLang="zh-TW" sz="1400" dirty="0">
                <a:solidFill>
                  <a:srgbClr val="222222"/>
                </a:solidFill>
                <a:latin typeface="Arial" panose="020B0604020202020204" pitchFamily="34" charset="0"/>
              </a:rPr>
              <a:t>[5]: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Goyal, Bhawna, et al. "Image denoising review: From classical to state-of-the-art approaches." </a:t>
            </a:r>
            <a:r>
              <a:rPr lang="en-US" altLang="zh-TW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Information fusion</a:t>
            </a:r>
            <a:r>
              <a:rPr lang="en-US" altLang="zh-TW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55 (2020): 220-244.</a:t>
            </a:r>
          </a:p>
          <a:p>
            <a:pPr marL="342900" lvl="1" indent="0">
              <a:buNone/>
            </a:pPr>
            <a:endParaRPr lang="en-US" altLang="zh-TW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sz="1600" dirty="0"/>
          </a:p>
          <a:p>
            <a:pPr lvl="2">
              <a:buFont typeface="Wingdings" pitchFamily="2" charset="2"/>
              <a:buChar char="l"/>
            </a:pPr>
            <a:endParaRPr lang="en-US" altLang="zh-TW" sz="1500" dirty="0"/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65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421" y="2583711"/>
            <a:ext cx="4638460" cy="3306725"/>
          </a:xfrm>
        </p:spPr>
        <p:txBody>
          <a:bodyPr/>
          <a:lstStyle/>
          <a:p>
            <a:pPr lvl="1">
              <a:buFont typeface="Wingdings" pitchFamily="2" charset="2"/>
              <a:buChar char="l"/>
            </a:pPr>
            <a:endParaRPr lang="en-US" altLang="zh-TW" sz="1600" dirty="0"/>
          </a:p>
          <a:p>
            <a:pPr marL="685800" lvl="2" indent="0" algn="just">
              <a:buNone/>
            </a:pPr>
            <a:r>
              <a:rPr lang="en-US" altLang="zh-TW" sz="2800" b="1" dirty="0"/>
              <a:t>Thanks for Listening</a:t>
            </a:r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3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Outline(1/1)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125535"/>
            <a:ext cx="8229600" cy="5256213"/>
          </a:xfrm>
        </p:spPr>
        <p:txBody>
          <a:bodyPr/>
          <a:lstStyle/>
          <a:p>
            <a:r>
              <a:rPr lang="en-US" altLang="zh-TW" sz="2000" dirty="0"/>
              <a:t>Introduction</a:t>
            </a:r>
          </a:p>
          <a:p>
            <a:pPr lvl="1"/>
            <a:r>
              <a:rPr lang="en-US" altLang="zh-TW" sz="1600" dirty="0"/>
              <a:t>Traditional Image Denoising Approaches</a:t>
            </a:r>
          </a:p>
          <a:p>
            <a:pPr lvl="1"/>
            <a:r>
              <a:rPr lang="en-US" altLang="zh-TW" sz="1600" dirty="0"/>
              <a:t>Wavelet Thresholding Denoising</a:t>
            </a:r>
          </a:p>
          <a:p>
            <a:pPr lvl="1"/>
            <a:r>
              <a:rPr lang="en-US" altLang="zh-TW" sz="1600" dirty="0"/>
              <a:t>NLM</a:t>
            </a:r>
          </a:p>
          <a:p>
            <a:r>
              <a:rPr lang="en-US" altLang="zh-TW" sz="2000" dirty="0"/>
              <a:t>BM3D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dirty="0"/>
              <a:t>Algorithm 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dirty="0"/>
              <a:t>Directions for Improvement</a:t>
            </a:r>
          </a:p>
          <a:p>
            <a:r>
              <a:rPr lang="en-US" altLang="zh-TW" sz="2000" dirty="0"/>
              <a:t>BM3D-Net</a:t>
            </a:r>
            <a:endParaRPr lang="en-US" altLang="zh-TW" sz="1600" dirty="0"/>
          </a:p>
          <a:p>
            <a:r>
              <a:rPr lang="en-US" altLang="zh-TW" sz="2000" dirty="0"/>
              <a:t>Reference</a:t>
            </a:r>
            <a:endParaRPr lang="en-US" altLang="zh-TW" sz="1800" dirty="0"/>
          </a:p>
          <a:p>
            <a:pPr marL="342900" lvl="1" indent="0">
              <a:buNone/>
            </a:pPr>
            <a:endParaRPr lang="en-US" altLang="zh-TW" sz="1800" dirty="0"/>
          </a:p>
          <a:p>
            <a:pPr lvl="2">
              <a:buFont typeface="Wingdings" pitchFamily="2" charset="2"/>
              <a:buChar char="l"/>
            </a:pPr>
            <a:endParaRPr lang="en-US" altLang="zh-TW" sz="1500" dirty="0"/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BF40-4DEF-4826-AFC3-DD4E39B3DE0F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452142" y="6546692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6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Introduction(1/3)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909880"/>
            <a:ext cx="8229600" cy="4507510"/>
          </a:xfrm>
        </p:spPr>
        <p:txBody>
          <a:bodyPr/>
          <a:lstStyle/>
          <a:p>
            <a:r>
              <a:rPr lang="en-US" altLang="zh-TW" sz="2000" dirty="0"/>
              <a:t>Traditional Image Denoising Approaches</a:t>
            </a:r>
          </a:p>
          <a:p>
            <a:pPr lvl="1"/>
            <a:r>
              <a:rPr lang="en-US" altLang="zh-TW" sz="1600" b="1" dirty="0"/>
              <a:t>Spatial domain filtering </a:t>
            </a:r>
          </a:p>
          <a:p>
            <a:pPr marL="642937" lvl="2" indent="0">
              <a:buNone/>
            </a:pPr>
            <a:r>
              <a:rPr lang="en-US" altLang="zh-TW" sz="1400" dirty="0"/>
              <a:t>Ex : Local Filter (Weiner Filter) , Non-Local Filter (NLM) , …</a:t>
            </a:r>
          </a:p>
          <a:p>
            <a:pPr lvl="1"/>
            <a:r>
              <a:rPr lang="en-US" altLang="zh-TW" sz="1600" b="1" dirty="0"/>
              <a:t>Transform domain filtering</a:t>
            </a:r>
          </a:p>
          <a:p>
            <a:pPr marL="642937" lvl="2" indent="0">
              <a:buNone/>
            </a:pPr>
            <a:r>
              <a:rPr lang="en-US" altLang="zh-TW" sz="1400" dirty="0"/>
              <a:t>Ex : Wavelet Thresholding</a:t>
            </a:r>
          </a:p>
          <a:p>
            <a:pPr lvl="1"/>
            <a:r>
              <a:rPr lang="en-US" altLang="zh-TW" sz="1600" b="1" dirty="0"/>
              <a:t>Statistical methods</a:t>
            </a:r>
          </a:p>
          <a:p>
            <a:pPr marL="642937" lvl="2" indent="0">
              <a:buNone/>
            </a:pPr>
            <a:r>
              <a:rPr lang="en-US" altLang="zh-TW" sz="1400" dirty="0"/>
              <a:t>Ex : Hidden Markov Model</a:t>
            </a:r>
            <a:r>
              <a:rPr lang="zh-TW" altLang="en-US" sz="1400" dirty="0"/>
              <a:t>（</a:t>
            </a:r>
            <a:r>
              <a:rPr lang="en-US" altLang="zh-TW" sz="1400" dirty="0"/>
              <a:t>HMM</a:t>
            </a:r>
            <a:r>
              <a:rPr lang="zh-TW" altLang="en-US" sz="1400" dirty="0"/>
              <a:t>）</a:t>
            </a:r>
            <a:endParaRPr lang="en-US" altLang="zh-TW" sz="1400" dirty="0"/>
          </a:p>
          <a:p>
            <a:pPr lvl="1"/>
            <a:r>
              <a:rPr lang="en-US" altLang="zh-TW" sz="1600" b="1" dirty="0"/>
              <a:t>Dictionary learning methods</a:t>
            </a:r>
          </a:p>
          <a:p>
            <a:pPr marL="642937" lvl="2" indent="0">
              <a:buNone/>
            </a:pPr>
            <a:r>
              <a:rPr lang="en-US" altLang="zh-TW" sz="1400" dirty="0"/>
              <a:t>Ex: K-SVD</a:t>
            </a:r>
          </a:p>
          <a:p>
            <a:pPr lvl="1"/>
            <a:r>
              <a:rPr lang="en-US" altLang="zh-TW" sz="1600" b="1" dirty="0"/>
              <a:t>Hybrid method</a:t>
            </a:r>
          </a:p>
          <a:p>
            <a:pPr marL="642937" lvl="2" indent="0">
              <a:buNone/>
            </a:pPr>
            <a:r>
              <a:rPr lang="en-US" altLang="zh-TW" sz="1400" dirty="0"/>
              <a:t>Ex: BM3D (popular) , TV (Total variation) + NLM</a:t>
            </a:r>
            <a:endParaRPr lang="en-US" altLang="zh-TW" sz="1800" dirty="0"/>
          </a:p>
          <a:p>
            <a:pPr marL="342900" lvl="1" indent="0">
              <a:buNone/>
            </a:pPr>
            <a:endParaRPr lang="en-US" altLang="zh-TW" sz="1800" dirty="0"/>
          </a:p>
          <a:p>
            <a:pPr lvl="2">
              <a:buFont typeface="Wingdings" pitchFamily="2" charset="2"/>
              <a:buChar char="l"/>
            </a:pPr>
            <a:endParaRPr lang="en-US" altLang="zh-TW" sz="1500" dirty="0"/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ACBDC85-B71B-4E68-8758-E5C68404A479}"/>
              </a:ext>
            </a:extLst>
          </p:cNvPr>
          <p:cNvSpPr txBox="1"/>
          <p:nvPr/>
        </p:nvSpPr>
        <p:spPr>
          <a:xfrm>
            <a:off x="590550" y="5350423"/>
            <a:ext cx="768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50000"/>
              <a:buFont typeface="Wingdings" panose="05000000000000000000" pitchFamily="2" charset="2"/>
              <a:buChar char="l"/>
            </a:pPr>
            <a:r>
              <a:rPr lang="en-US" altLang="zh-TW" dirty="0"/>
              <a:t>The basic principle of image denoising is that noise is uncorrelated with pixels, while pixels are highly correlated with each other.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784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Introduction(2/3)</a:t>
            </a:r>
            <a:endParaRPr kumimoji="1"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03C133B-9689-4176-A5C7-E6EA069D9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48" y="811360"/>
            <a:ext cx="8229600" cy="5256213"/>
          </a:xfrm>
        </p:spPr>
        <p:txBody>
          <a:bodyPr/>
          <a:lstStyle/>
          <a:p>
            <a:r>
              <a:rPr lang="en-US" altLang="zh-TW" sz="2000" dirty="0"/>
              <a:t>Wavelet Thresholding 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Threshold Selection</a:t>
            </a:r>
          </a:p>
          <a:p>
            <a:pPr>
              <a:buFont typeface="Times New Roman" panose="02020603050405020304" pitchFamily="18" charset="0"/>
              <a:buChar char="─"/>
            </a:pPr>
            <a:endParaRPr lang="en-US" altLang="zh-TW" sz="1400" dirty="0"/>
          </a:p>
          <a:p>
            <a:pPr marL="0" indent="0">
              <a:buNone/>
            </a:pPr>
            <a:endParaRPr lang="en-US" altLang="zh-TW" sz="1400" dirty="0"/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Thresholding Function</a:t>
            </a:r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100" dirty="0"/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100" dirty="0"/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100" dirty="0"/>
          </a:p>
          <a:p>
            <a:pPr marL="342900" lvl="1" indent="0">
              <a:buNone/>
            </a:pPr>
            <a:endParaRPr lang="en-US" altLang="zh-TW" sz="1100" dirty="0"/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Workflow</a:t>
            </a:r>
            <a:endParaRPr lang="zh-TW" alt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F7E4B120-A922-41A1-9C61-CF391BBFEE51}"/>
                  </a:ext>
                </a:extLst>
              </p:cNvPr>
              <p:cNvSpPr txBox="1"/>
              <p:nvPr/>
            </p:nvSpPr>
            <p:spPr>
              <a:xfrm>
                <a:off x="1168840" y="1752572"/>
                <a:ext cx="3649650" cy="1258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VisuShrink:</a:t>
                </a:r>
              </a:p>
              <a:p>
                <a:r>
                  <a:rPr lang="en-US" altLang="zh-TW" sz="1800" kern="100" dirty="0">
                    <a:effectLst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altLang="zh-TW" sz="1800" i="1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n-US" altLang="zh-TW" sz="1800" i="1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US" altLang="zh-TW" sz="1800" i="1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𝜎</m:t>
                    </m:r>
                    <m:rad>
                      <m:radPr>
                        <m:degHide m:val="on"/>
                        <m:ctrlPr>
                          <a:rPr lang="zh-TW" altLang="zh-TW" sz="1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𝑙𝑜𝑔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𝑀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altLang="zh-TW" sz="1800" i="1" kern="100">
                            <a:effectLst/>
                            <a:latin typeface="Cambria Math" panose="02040503050406030204" pitchFamily="18" charset="0"/>
                            <a:ea typeface="新細明體" panose="02020500000000000000" pitchFamily="18" charset="-12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zh-TW" altLang="zh-TW" sz="18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F7E4B120-A922-41A1-9C61-CF391BBFE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840" y="1752572"/>
                <a:ext cx="3649650" cy="1258743"/>
              </a:xfrm>
              <a:prstGeom prst="rect">
                <a:avLst/>
              </a:prstGeom>
              <a:blipFill>
                <a:blip r:embed="rId2"/>
                <a:stretch>
                  <a:fillRect l="-1505" t="-24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87A8CD1D-C57C-4EF6-AD54-3370F0ABB454}"/>
                  </a:ext>
                </a:extLst>
              </p:cNvPr>
              <p:cNvSpPr txBox="1"/>
              <p:nvPr/>
            </p:nvSpPr>
            <p:spPr>
              <a:xfrm>
                <a:off x="4845384" y="1752572"/>
                <a:ext cx="2647785" cy="1455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Bayes</a:t>
                </a:r>
                <a:r>
                  <a:rPr lang="en-US" altLang="zh-TW" dirty="0" err="1"/>
                  <a:t>Shrink</a:t>
                </a:r>
                <a:r>
                  <a:rPr lang="en-US" altLang="zh-TW" dirty="0"/>
                  <a:t>:</a:t>
                </a:r>
              </a:p>
              <a:p>
                <a:r>
                  <a:rPr lang="en-US" altLang="zh-TW" sz="1800" kern="100" dirty="0">
                    <a:effectLst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   	</a:t>
                </a:r>
                <a14:m>
                  <m:oMath xmlns:m="http://schemas.openxmlformats.org/officeDocument/2006/math">
                    <m:r>
                      <a:rPr lang="en-US" altLang="zh-TW" sz="2000" b="0" i="0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000" i="1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𝜆</m:t>
                    </m:r>
                    <m:r>
                      <a:rPr lang="en-US" altLang="zh-TW" sz="2000" i="1" kern="10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TW" altLang="zh-TW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zh-TW" altLang="zh-TW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zh-TW" altLang="zh-TW" sz="18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87A8CD1D-C57C-4EF6-AD54-3370F0ABB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384" y="1752572"/>
                <a:ext cx="2647785" cy="1455014"/>
              </a:xfrm>
              <a:prstGeom prst="rect">
                <a:avLst/>
              </a:prstGeom>
              <a:blipFill>
                <a:blip r:embed="rId3"/>
                <a:stretch>
                  <a:fillRect l="-2074" t="-20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CFD97DBF-6876-41D6-922B-4D4F468DCA3F}"/>
                  </a:ext>
                </a:extLst>
              </p:cNvPr>
              <p:cNvSpPr txBox="1"/>
              <p:nvPr/>
            </p:nvSpPr>
            <p:spPr>
              <a:xfrm>
                <a:off x="1094786" y="2839526"/>
                <a:ext cx="4030774" cy="1541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Hard-thresholding:</a:t>
                </a:r>
              </a:p>
              <a:p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 ,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 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|&gt;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0   , 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𝑒𝑙𝑠𝑒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TW" altLang="zh-TW" sz="18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CFD97DBF-6876-41D6-922B-4D4F468DC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86" y="2839526"/>
                <a:ext cx="4030774" cy="1541191"/>
              </a:xfrm>
              <a:prstGeom prst="rect">
                <a:avLst/>
              </a:prstGeom>
              <a:blipFill>
                <a:blip r:embed="rId4"/>
                <a:stretch>
                  <a:fillRect l="-1362" t="-23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12A7B0BB-C0A3-490C-A696-C403CB9C05F6}"/>
                  </a:ext>
                </a:extLst>
              </p:cNvPr>
              <p:cNvSpPr txBox="1"/>
              <p:nvPr/>
            </p:nvSpPr>
            <p:spPr>
              <a:xfrm>
                <a:off x="4735923" y="3097842"/>
                <a:ext cx="3046728" cy="153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zh-TW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zh-TW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zh-TW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 , 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𝑖𝑓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&gt; </m:t>
                                </m:r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zh-TW" altLang="zh-TW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𝑖𝑓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𝑎𝑏𝑠</m:t>
                                      </m:r>
                                      <m:d>
                                        <m:dPr>
                                          <m:ctrlPr>
                                            <a:rPr lang="zh-TW" altLang="zh-TW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≤ 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 , 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𝑖𝑓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&lt;−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zh-TW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12A7B0BB-C0A3-490C-A696-C403CB9C0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923" y="3097842"/>
                <a:ext cx="3046728" cy="15306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群組 34">
            <a:extLst>
              <a:ext uri="{FF2B5EF4-FFF2-40B4-BE49-F238E27FC236}">
                <a16:creationId xmlns:a16="http://schemas.microsoft.com/office/drawing/2014/main" id="{C8E7B8CB-FB57-4F0B-8583-DA4ED966B778}"/>
              </a:ext>
            </a:extLst>
          </p:cNvPr>
          <p:cNvGrpSpPr/>
          <p:nvPr/>
        </p:nvGrpSpPr>
        <p:grpSpPr>
          <a:xfrm>
            <a:off x="1168840" y="4607182"/>
            <a:ext cx="7318271" cy="659096"/>
            <a:chOff x="1392660" y="4901616"/>
            <a:chExt cx="7318271" cy="659096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2CA6F9E3-AFAC-408B-8DAB-F2662297A0B3}"/>
                </a:ext>
              </a:extLst>
            </p:cNvPr>
            <p:cNvSpPr/>
            <p:nvPr/>
          </p:nvSpPr>
          <p:spPr bwMode="auto">
            <a:xfrm>
              <a:off x="1392660" y="4915730"/>
              <a:ext cx="854281" cy="64498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i="1" dirty="0">
                  <a:latin typeface="Arial" charset="0"/>
                  <a:ea typeface="新細明體" charset="-120"/>
                </a:rPr>
                <a:t>N</a:t>
              </a:r>
              <a:r>
                <a:rPr kumimoji="1" lang="en-US" altLang="zh-TW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charset="-120"/>
                </a:rPr>
                <a:t>oise image</a:t>
              </a:r>
              <a:endParaRPr kumimoji="1" lang="zh-TW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</a:endParaRPr>
            </a:p>
          </p:txBody>
        </p:sp>
        <p:grpSp>
          <p:nvGrpSpPr>
            <p:cNvPr id="34" name="群組 33">
              <a:extLst>
                <a:ext uri="{FF2B5EF4-FFF2-40B4-BE49-F238E27FC236}">
                  <a16:creationId xmlns:a16="http://schemas.microsoft.com/office/drawing/2014/main" id="{76EB7AAA-BF5A-4EB3-8BA6-BF9016ED7FEC}"/>
                </a:ext>
              </a:extLst>
            </p:cNvPr>
            <p:cNvGrpSpPr/>
            <p:nvPr/>
          </p:nvGrpSpPr>
          <p:grpSpPr>
            <a:xfrm>
              <a:off x="2246941" y="4901616"/>
              <a:ext cx="6463990" cy="644982"/>
              <a:chOff x="2246941" y="4901616"/>
              <a:chExt cx="6463990" cy="644982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DB34985E-40AA-4381-9564-9C7B73356818}"/>
                  </a:ext>
                </a:extLst>
              </p:cNvPr>
              <p:cNvSpPr/>
              <p:nvPr/>
            </p:nvSpPr>
            <p:spPr bwMode="auto">
              <a:xfrm>
                <a:off x="2685801" y="5047947"/>
                <a:ext cx="1105232" cy="36575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新細明體" charset="-120"/>
                  </a:rPr>
                  <a:t>2D-DWT</a:t>
                </a:r>
                <a:endParaRPr kumimoji="1" lang="zh-TW" alt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charset="-120"/>
                </a:endParaRP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82DC754D-8FFB-47AE-8E5E-EBE3489DD921}"/>
                  </a:ext>
                </a:extLst>
              </p:cNvPr>
              <p:cNvSpPr/>
              <p:nvPr/>
            </p:nvSpPr>
            <p:spPr bwMode="auto">
              <a:xfrm>
                <a:off x="5969892" y="5047946"/>
                <a:ext cx="1220109" cy="36575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新細明體" charset="-120"/>
                  </a:rPr>
                  <a:t>2D-IDWT</a:t>
                </a:r>
                <a:endParaRPr kumimoji="1" lang="zh-TW" alt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charset="-120"/>
                </a:endParaRPr>
              </a:p>
            </p:txBody>
          </p:sp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6D4EF46E-00A1-4109-9352-CFA237DBAE27}"/>
                  </a:ext>
                </a:extLst>
              </p:cNvPr>
              <p:cNvSpPr/>
              <p:nvPr/>
            </p:nvSpPr>
            <p:spPr bwMode="auto">
              <a:xfrm>
                <a:off x="4266278" y="5048915"/>
                <a:ext cx="1213025" cy="36575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i="1" dirty="0">
                    <a:latin typeface="Arial" charset="0"/>
                    <a:ea typeface="新細明體" charset="-120"/>
                  </a:rPr>
                  <a:t>Threshold</a:t>
                </a:r>
                <a:endParaRPr kumimoji="1" lang="zh-TW" alt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charset="-120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BD4C7593-6E42-4C0E-A9F4-3A9F24C9C222}"/>
                  </a:ext>
                </a:extLst>
              </p:cNvPr>
              <p:cNvSpPr/>
              <p:nvPr/>
            </p:nvSpPr>
            <p:spPr bwMode="auto">
              <a:xfrm>
                <a:off x="7665514" y="4901616"/>
                <a:ext cx="1045417" cy="64498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新細明體" charset="-120"/>
                  </a:rPr>
                  <a:t>Denoise image</a:t>
                </a:r>
                <a:endParaRPr kumimoji="1" lang="zh-TW" alt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新細明體" charset="-120"/>
                </a:endParaRPr>
              </a:p>
            </p:txBody>
          </p:sp>
          <p:cxnSp>
            <p:nvCxnSpPr>
              <p:cNvPr id="29" name="直線單箭頭接點 28">
                <a:extLst>
                  <a:ext uri="{FF2B5EF4-FFF2-40B4-BE49-F238E27FC236}">
                    <a16:creationId xmlns:a16="http://schemas.microsoft.com/office/drawing/2014/main" id="{858355A5-0616-48DE-B1C5-9CEC62346538}"/>
                  </a:ext>
                </a:extLst>
              </p:cNvPr>
              <p:cNvCxnSpPr>
                <a:stCxn id="27" idx="3"/>
                <a:endCxn id="21" idx="1"/>
              </p:cNvCxnSpPr>
              <p:nvPr/>
            </p:nvCxnSpPr>
            <p:spPr bwMode="auto">
              <a:xfrm flipV="1">
                <a:off x="2246941" y="5230827"/>
                <a:ext cx="438860" cy="739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直線單箭頭接點 29">
                <a:extLst>
                  <a:ext uri="{FF2B5EF4-FFF2-40B4-BE49-F238E27FC236}">
                    <a16:creationId xmlns:a16="http://schemas.microsoft.com/office/drawing/2014/main" id="{E8BEFB66-4E07-4A4E-B755-A27DB181CB1E}"/>
                  </a:ext>
                </a:extLst>
              </p:cNvPr>
              <p:cNvCxnSpPr/>
              <p:nvPr/>
            </p:nvCxnSpPr>
            <p:spPr bwMode="auto">
              <a:xfrm flipV="1">
                <a:off x="3810042" y="5234524"/>
                <a:ext cx="431772" cy="739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直線單箭頭接點 31">
                <a:extLst>
                  <a:ext uri="{FF2B5EF4-FFF2-40B4-BE49-F238E27FC236}">
                    <a16:creationId xmlns:a16="http://schemas.microsoft.com/office/drawing/2014/main" id="{773F707D-68E9-4094-9F05-8234A2522893}"/>
                  </a:ext>
                </a:extLst>
              </p:cNvPr>
              <p:cNvCxnSpPr/>
              <p:nvPr/>
            </p:nvCxnSpPr>
            <p:spPr bwMode="auto">
              <a:xfrm flipV="1">
                <a:off x="7215583" y="5247010"/>
                <a:ext cx="431772" cy="739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直線單箭頭接點 32">
                <a:extLst>
                  <a:ext uri="{FF2B5EF4-FFF2-40B4-BE49-F238E27FC236}">
                    <a16:creationId xmlns:a16="http://schemas.microsoft.com/office/drawing/2014/main" id="{F5E48F03-6E57-4AE2-8960-1275BE0203EE}"/>
                  </a:ext>
                </a:extLst>
              </p:cNvPr>
              <p:cNvCxnSpPr/>
              <p:nvPr/>
            </p:nvCxnSpPr>
            <p:spPr bwMode="auto">
              <a:xfrm flipV="1">
                <a:off x="5506188" y="5239616"/>
                <a:ext cx="431772" cy="739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pic>
        <p:nvPicPr>
          <p:cNvPr id="36" name="內容版面配置區 3">
            <a:extLst>
              <a:ext uri="{FF2B5EF4-FFF2-40B4-BE49-F238E27FC236}">
                <a16:creationId xmlns:a16="http://schemas.microsoft.com/office/drawing/2014/main" id="{612FD08E-6A78-455F-BF8F-D1253B1D7447}"/>
              </a:ext>
            </a:extLst>
          </p:cNvPr>
          <p:cNvPicPr>
            <a:picLocks noGrp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8" t="4541" r="8191" b="10700"/>
          <a:stretch/>
        </p:blipFill>
        <p:spPr bwMode="auto">
          <a:xfrm>
            <a:off x="3607328" y="3011315"/>
            <a:ext cx="1094945" cy="9870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7" name="圖片 36">
            <a:extLst>
              <a:ext uri="{FF2B5EF4-FFF2-40B4-BE49-F238E27FC236}">
                <a16:creationId xmlns:a16="http://schemas.microsoft.com/office/drawing/2014/main" id="{DE55EB31-87B0-4FE6-BB37-834D23E14498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1" t="7026" r="9251" b="10118"/>
          <a:stretch/>
        </p:blipFill>
        <p:spPr bwMode="auto">
          <a:xfrm>
            <a:off x="7821744" y="3027805"/>
            <a:ext cx="1094946" cy="9694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內容版面配置區 3">
            <a:extLst>
              <a:ext uri="{FF2B5EF4-FFF2-40B4-BE49-F238E27FC236}">
                <a16:creationId xmlns:a16="http://schemas.microsoft.com/office/drawing/2014/main" id="{ADA9C7DC-B13B-4EFF-A321-AB63283BE96D}"/>
              </a:ext>
            </a:extLst>
          </p:cNvPr>
          <p:cNvPicPr>
            <a:picLocks noGrp="1"/>
          </p:cNvPicPr>
          <p:nvPr/>
        </p:nvPicPr>
        <p:blipFill rotWithShape="1">
          <a:blip r:embed="rId8">
            <a:lum bright="-18000" contras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t="1286" r="54637" b="17613"/>
          <a:stretch/>
        </p:blipFill>
        <p:spPr bwMode="auto">
          <a:xfrm>
            <a:off x="3035808" y="5208423"/>
            <a:ext cx="1429120" cy="12330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49F98DED-590E-4159-A12A-61ED0DF67A68}"/>
              </a:ext>
            </a:extLst>
          </p:cNvPr>
          <p:cNvSpPr txBox="1"/>
          <p:nvPr/>
        </p:nvSpPr>
        <p:spPr>
          <a:xfrm>
            <a:off x="4845652" y="2850163"/>
            <a:ext cx="18960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Soft-thresholding:</a:t>
            </a:r>
          </a:p>
        </p:txBody>
      </p:sp>
    </p:spTree>
    <p:extLst>
      <p:ext uri="{BB962C8B-B14F-4D97-AF65-F5344CB8AC3E}">
        <p14:creationId xmlns:p14="http://schemas.microsoft.com/office/powerpoint/2010/main" val="51673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Introduction(3/3)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125535"/>
            <a:ext cx="8229600" cy="5256213"/>
          </a:xfrm>
        </p:spPr>
        <p:txBody>
          <a:bodyPr/>
          <a:lstStyle/>
          <a:p>
            <a:r>
              <a:rPr lang="en-US" altLang="zh-TW" sz="2000" dirty="0"/>
              <a:t>Non-Local Mean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dirty="0"/>
              <a:t>A complex texture image usually contains many similar patches, and denoising can be achieved by aggregating them through weighted averaging.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Mathematical Formula </a:t>
            </a:r>
            <a:r>
              <a:rPr lang="en-US" altLang="zh-TW" sz="1600" dirty="0"/>
              <a:t>:</a:t>
            </a:r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600" dirty="0"/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600" dirty="0"/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Disadvantages</a:t>
            </a:r>
            <a:r>
              <a:rPr lang="en-US" altLang="zh-TW" sz="1600" dirty="0"/>
              <a:t> : </a:t>
            </a:r>
          </a:p>
          <a:p>
            <a:pPr marL="985837" lvl="2" indent="-342900">
              <a:buFont typeface="+mj-lt"/>
              <a:buAutoNum type="arabicPeriod"/>
            </a:pPr>
            <a:r>
              <a:rPr lang="en-US" altLang="zh-TW" sz="1400" dirty="0"/>
              <a:t>Rare patch effect</a:t>
            </a:r>
          </a:p>
          <a:p>
            <a:pPr marL="985837" lvl="2" indent="-342900">
              <a:buFont typeface="+mj-lt"/>
              <a:buAutoNum type="arabicPeriod"/>
            </a:pPr>
            <a:r>
              <a:rPr lang="en-US" altLang="zh-TW" sz="1400" dirty="0"/>
              <a:t>Risk of over-smoothing</a:t>
            </a:r>
          </a:p>
          <a:p>
            <a:pPr lvl="1">
              <a:buFont typeface="Times New Roman" panose="02020603050405020304" pitchFamily="18" charset="0"/>
              <a:buChar char="─"/>
            </a:pPr>
            <a:r>
              <a:rPr lang="en-US" altLang="zh-TW" sz="1600" b="1" dirty="0"/>
              <a:t>Improvements</a:t>
            </a:r>
            <a:r>
              <a:rPr lang="en-US" altLang="zh-TW" sz="1600" dirty="0"/>
              <a:t> :</a:t>
            </a:r>
            <a:endParaRPr lang="en-US" altLang="zh-TW" sz="1300" dirty="0"/>
          </a:p>
          <a:p>
            <a:pPr marL="642937" lvl="2" indent="0">
              <a:buNone/>
            </a:pPr>
            <a:r>
              <a:rPr lang="en-US" altLang="zh-TW" sz="1400" dirty="0"/>
              <a:t>Using hybrid methods (e.g., NLM + TV) for enhanced denoising </a:t>
            </a:r>
          </a:p>
          <a:p>
            <a:pPr marL="642937" lvl="2" indent="0">
              <a:buNone/>
            </a:pPr>
            <a:r>
              <a:rPr lang="en-US" altLang="zh-TW" sz="1400" dirty="0"/>
              <a:t>performance</a:t>
            </a:r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600" dirty="0"/>
          </a:p>
          <a:p>
            <a:pPr lvl="1">
              <a:buFont typeface="Times New Roman" panose="02020603050405020304" pitchFamily="18" charset="0"/>
              <a:buChar char="─"/>
            </a:pPr>
            <a:endParaRPr lang="en-US" altLang="zh-TW" sz="1600" dirty="0"/>
          </a:p>
          <a:p>
            <a:pPr lvl="1"/>
            <a:endParaRPr lang="en-US" altLang="zh-TW" sz="1600" dirty="0"/>
          </a:p>
          <a:p>
            <a:pPr lvl="1"/>
            <a:endParaRPr lang="en-US" altLang="zh-TW" sz="1600" dirty="0"/>
          </a:p>
          <a:p>
            <a:pPr lvl="1"/>
            <a:endParaRPr lang="en-US" altLang="zh-TW" sz="1600" dirty="0"/>
          </a:p>
          <a:p>
            <a:pPr lvl="1"/>
            <a:endParaRPr lang="en-US" altLang="zh-TW" sz="1600" dirty="0"/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E6B39D1A-437B-4F2A-BE25-BAF3DD9F1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44" y="2920027"/>
            <a:ext cx="3072311" cy="804406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D5C80FAA-24E8-4B6E-82CB-70B1C314A9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8" t="7941" r="12576" b="7163"/>
          <a:stretch/>
        </p:blipFill>
        <p:spPr>
          <a:xfrm>
            <a:off x="6293793" y="3927945"/>
            <a:ext cx="2377021" cy="2414376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7E2D7F96-63AA-4B53-9D57-956EBADFB0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286" y="2789999"/>
            <a:ext cx="3327769" cy="91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2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BM3D Algorithm(1/4)</a:t>
            </a:r>
            <a:endParaRPr kumimoji="1"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9ABC4A-0545-37E4-2E65-D9E76337E1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0550" y="951963"/>
                <a:ext cx="8229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sz="2000" b="1" dirty="0"/>
                  <a:t>Step1.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altLang="zh-TW" sz="2000" dirty="0"/>
                  <a:t>Block-wise estimates </a:t>
                </a:r>
              </a:p>
              <a:p>
                <a:pPr marL="700088" lvl="1" indent="-400050">
                  <a:buAutoNum type="romanLcParenBoth"/>
                </a:pPr>
                <a:r>
                  <a:rPr lang="en-US" altLang="zh-TW" sz="1600" dirty="0"/>
                  <a:t>Grouping similar patches :</a:t>
                </a:r>
              </a:p>
              <a:p>
                <a:pPr marL="700088" lvl="1" indent="-400050">
                  <a:buAutoNum type="romanLcParenBoth"/>
                </a:pPr>
                <a:endParaRPr lang="en-US" altLang="zh-TW" sz="1600" dirty="0"/>
              </a:p>
              <a:p>
                <a:pPr marL="700088" lvl="1" indent="-400050">
                  <a:buAutoNum type="romanLcParenBoth"/>
                </a:pPr>
                <a:endParaRPr lang="en-US" altLang="zh-TW" sz="1600" dirty="0"/>
              </a:p>
              <a:p>
                <a:pPr marL="700088" lvl="1" indent="-400050">
                  <a:buAutoNum type="romanLcParenBoth"/>
                </a:pPr>
                <a:r>
                  <a:rPr lang="en-US" altLang="zh-TW" sz="1600" dirty="0"/>
                  <a:t> </a:t>
                </a:r>
                <a:r>
                  <a:rPr lang="en-US" altLang="zh-TW" sz="16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Collaborative filtering : (</a:t>
                </a:r>
                <a14:m>
                  <m:oMath xmlns:m="http://schemas.openxmlformats.org/officeDocument/2006/math">
                    <m: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1800" i="1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1800" i="1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en-US" altLang="zh-TW" sz="1600" dirty="0"/>
                  <a:t>Hard-thresholding </a:t>
                </a:r>
                <a:r>
                  <a:rPr lang="en-US" altLang="zh-TW" sz="16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) </a:t>
                </a:r>
                <a:endParaRPr lang="en-US" altLang="zh-TW" sz="1600" dirty="0"/>
              </a:p>
              <a:p>
                <a:pPr lvl="1"/>
                <a:endParaRPr lang="en-US" altLang="zh-TW" sz="1800" dirty="0"/>
              </a:p>
              <a:p>
                <a:pPr lvl="1"/>
                <a:endParaRPr lang="en-US" altLang="zh-TW" sz="1800" dirty="0"/>
              </a:p>
              <a:p>
                <a:pPr lvl="1"/>
                <a:endParaRPr kumimoji="1" lang="zh-TW" altLang="en-US" sz="18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9ABC4A-0545-37E4-2E65-D9E76337E1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550" y="951963"/>
                <a:ext cx="8229600" cy="5256213"/>
              </a:xfrm>
              <a:blipFill>
                <a:blip r:embed="rId2"/>
                <a:stretch>
                  <a:fillRect l="-8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AF28657-7580-4F00-B260-31BF1A56E17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409" y="4315328"/>
            <a:ext cx="6448356" cy="2161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64246219-B161-41BA-8443-9755356CC6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76" y="2400348"/>
            <a:ext cx="4150360" cy="792464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A99B811D-BCDC-4010-AB5A-AA7B3C7665E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2" t="11014" r="4147" b="14203"/>
          <a:stretch/>
        </p:blipFill>
        <p:spPr>
          <a:xfrm>
            <a:off x="1351721" y="3665188"/>
            <a:ext cx="3345639" cy="573158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AF7EE4D1-1E4B-419C-BA4F-F3ACD141EFA6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87"/>
          <a:stretch/>
        </p:blipFill>
        <p:spPr bwMode="auto">
          <a:xfrm>
            <a:off x="5293471" y="2494995"/>
            <a:ext cx="3663839" cy="54434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框架 17">
            <a:extLst>
              <a:ext uri="{FF2B5EF4-FFF2-40B4-BE49-F238E27FC236}">
                <a16:creationId xmlns:a16="http://schemas.microsoft.com/office/drawing/2014/main" id="{63F15005-341A-4C24-9A08-046505390DEB}"/>
              </a:ext>
            </a:extLst>
          </p:cNvPr>
          <p:cNvSpPr/>
          <p:nvPr/>
        </p:nvSpPr>
        <p:spPr bwMode="auto">
          <a:xfrm>
            <a:off x="1264409" y="4333654"/>
            <a:ext cx="2464753" cy="2161136"/>
          </a:xfrm>
          <a:prstGeom prst="frame">
            <a:avLst>
              <a:gd name="adj1" fmla="val 1805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19" name="語音泡泡: 圓角矩形 18">
            <a:extLst>
              <a:ext uri="{FF2B5EF4-FFF2-40B4-BE49-F238E27FC236}">
                <a16:creationId xmlns:a16="http://schemas.microsoft.com/office/drawing/2014/main" id="{8E5179F2-29A8-412D-9753-3BC3DB7F019E}"/>
              </a:ext>
            </a:extLst>
          </p:cNvPr>
          <p:cNvSpPr/>
          <p:nvPr/>
        </p:nvSpPr>
        <p:spPr bwMode="auto">
          <a:xfrm>
            <a:off x="3912780" y="1830530"/>
            <a:ext cx="2320563" cy="426610"/>
          </a:xfrm>
          <a:prstGeom prst="wedgeRoundRectCallout">
            <a:avLst>
              <a:gd name="adj1" fmla="val -37144"/>
              <a:gd name="adj2" fmla="val 105753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To get better matching</a:t>
            </a:r>
            <a:endParaRPr kumimoji="1" lang="zh-TW" alt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48F0991-23BB-4F0E-9861-18A81E42C099}"/>
              </a:ext>
            </a:extLst>
          </p:cNvPr>
          <p:cNvSpPr txBox="1"/>
          <p:nvPr/>
        </p:nvSpPr>
        <p:spPr>
          <a:xfrm>
            <a:off x="5073061" y="3781074"/>
            <a:ext cx="3168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3D = 2D + 1D transform</a:t>
            </a:r>
            <a:endParaRPr lang="zh-TW" altLang="en-US" sz="2000" dirty="0"/>
          </a:p>
        </p:txBody>
      </p:sp>
      <p:sp>
        <p:nvSpPr>
          <p:cNvPr id="21" name="語音泡泡: 圓角矩形 20">
            <a:extLst>
              <a:ext uri="{FF2B5EF4-FFF2-40B4-BE49-F238E27FC236}">
                <a16:creationId xmlns:a16="http://schemas.microsoft.com/office/drawing/2014/main" id="{272B7EF3-B9B5-41B7-B9BE-900163E0938A}"/>
              </a:ext>
            </a:extLst>
          </p:cNvPr>
          <p:cNvSpPr/>
          <p:nvPr/>
        </p:nvSpPr>
        <p:spPr bwMode="auto">
          <a:xfrm>
            <a:off x="0" y="5414222"/>
            <a:ext cx="1655916" cy="426610"/>
          </a:xfrm>
          <a:prstGeom prst="wedgeRoundRectCallout">
            <a:avLst>
              <a:gd name="adj1" fmla="val 60883"/>
              <a:gd name="adj2" fmla="val -108588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No overlapping</a:t>
            </a:r>
            <a:endParaRPr kumimoji="1" lang="zh-TW" alt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879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BM3D Algorithm(2/4)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824747"/>
            <a:ext cx="8229600" cy="525621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b="1" dirty="0"/>
              <a:t>Step1.</a:t>
            </a:r>
          </a:p>
          <a:p>
            <a:pPr marL="0" indent="0">
              <a:buNone/>
            </a:pPr>
            <a:r>
              <a:rPr lang="en-US" altLang="zh-TW" sz="2000" dirty="0"/>
              <a:t>b)  Aggregation</a:t>
            </a:r>
          </a:p>
          <a:p>
            <a:pPr marL="700088" lvl="1" indent="-400050">
              <a:buAutoNum type="romanLcParenBoth"/>
            </a:pPr>
            <a:r>
              <a:rPr lang="en-US" altLang="zh-TW" sz="1600" dirty="0"/>
              <a:t>Weight :</a:t>
            </a:r>
          </a:p>
          <a:p>
            <a:pPr marL="700088" lvl="1" indent="-400050">
              <a:buAutoNum type="romanLcParenBoth"/>
            </a:pPr>
            <a:endParaRPr lang="en-US" altLang="zh-TW" sz="1600" dirty="0"/>
          </a:p>
          <a:p>
            <a:pPr marL="700088" lvl="1" indent="-400050">
              <a:buAutoNum type="romanLcParenBoth"/>
            </a:pPr>
            <a:endParaRPr lang="en-US" altLang="zh-TW" sz="1600" dirty="0"/>
          </a:p>
          <a:p>
            <a:pPr marL="700088" lvl="1" indent="-400050">
              <a:buAutoNum type="romanLcParenBoth"/>
            </a:pPr>
            <a:r>
              <a:rPr lang="en-US" altLang="zh-TW" sz="1600" dirty="0"/>
              <a:t>Aggregation : weight average</a:t>
            </a:r>
          </a:p>
          <a:p>
            <a:pPr marL="700088" lvl="1" indent="-400050">
              <a:buAutoNum type="romanLcParenBoth"/>
            </a:pPr>
            <a:endParaRPr lang="en-US" altLang="zh-TW" sz="1600" dirty="0"/>
          </a:p>
          <a:p>
            <a:pPr marL="300038" lvl="1" indent="0">
              <a:buNone/>
            </a:pPr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AF28657-7580-4F00-B260-31BF1A56E17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409" y="4410740"/>
            <a:ext cx="6448356" cy="216113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框架 17">
            <a:extLst>
              <a:ext uri="{FF2B5EF4-FFF2-40B4-BE49-F238E27FC236}">
                <a16:creationId xmlns:a16="http://schemas.microsoft.com/office/drawing/2014/main" id="{63F15005-341A-4C24-9A08-046505390DEB}"/>
              </a:ext>
            </a:extLst>
          </p:cNvPr>
          <p:cNvSpPr/>
          <p:nvPr/>
        </p:nvSpPr>
        <p:spPr bwMode="auto">
          <a:xfrm>
            <a:off x="3625794" y="4746929"/>
            <a:ext cx="795131" cy="1656315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253ADBE-36E6-48C5-A64D-F97B825794E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4" b="7881"/>
          <a:stretch/>
        </p:blipFill>
        <p:spPr>
          <a:xfrm>
            <a:off x="5485728" y="2260270"/>
            <a:ext cx="3291841" cy="69355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8F0634A-7755-4B76-B4F5-5AD9D14E1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480" y="3511591"/>
            <a:ext cx="3387028" cy="908322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F5F7D989-A524-4389-AEB2-608F56CB4FBB}"/>
              </a:ext>
            </a:extLst>
          </p:cNvPr>
          <p:cNvSpPr txBox="1"/>
          <p:nvPr/>
        </p:nvSpPr>
        <p:spPr>
          <a:xfrm>
            <a:off x="1303944" y="2189678"/>
            <a:ext cx="4055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The weights are inversely proportional to both the noise variance and the number of non-zero coefficients remaining after hard‐thresholding.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9782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BM3D Algorithm(3/4)</a:t>
            </a:r>
            <a:endParaRPr kumimoji="1"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9ABC4A-0545-37E4-2E65-D9E76337E1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0550" y="951963"/>
                <a:ext cx="8229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sz="2000" b="1" dirty="0"/>
                  <a:t>Step2.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altLang="zh-TW" sz="2000" dirty="0"/>
                  <a:t>Block-wise estimates </a:t>
                </a:r>
              </a:p>
              <a:p>
                <a:pPr marL="700088" lvl="1" indent="-400050">
                  <a:buAutoNum type="romanLcParenBoth"/>
                </a:pPr>
                <a:r>
                  <a:rPr lang="en-US" altLang="zh-TW" sz="1600" dirty="0"/>
                  <a:t>Grouping similar patches :</a:t>
                </a:r>
              </a:p>
              <a:p>
                <a:pPr marL="700088" lvl="1" indent="-400050">
                  <a:buAutoNum type="romanLcParenBoth"/>
                </a:pPr>
                <a:endParaRPr lang="en-US" altLang="zh-TW" sz="1600" dirty="0"/>
              </a:p>
              <a:p>
                <a:pPr marL="700088" lvl="1" indent="-400050">
                  <a:buAutoNum type="romanLcParenBoth"/>
                </a:pPr>
                <a:endParaRPr lang="en-US" altLang="zh-TW" sz="1600" dirty="0"/>
              </a:p>
              <a:p>
                <a:pPr marL="700088" lvl="1" indent="-400050">
                  <a:buAutoNum type="romanLcParenBoth"/>
                </a:pPr>
                <a:r>
                  <a:rPr lang="en-US" altLang="zh-TW" sz="1600" dirty="0"/>
                  <a:t> </a:t>
                </a:r>
                <a:r>
                  <a:rPr lang="en-US" altLang="zh-TW" sz="16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Collaborative filtering :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/>
                      <m:t>Γ</m:t>
                    </m:r>
                    <m: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 :</m:t>
                    </m:r>
                    <m:r>
                      <m:rPr>
                        <m:sty m:val="p"/>
                      </m:rP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Wiener</m:t>
                    </m:r>
                    <m: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1800" b="0" i="0" smtClean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m:t>filter</m:t>
                    </m:r>
                  </m:oMath>
                </a14:m>
                <a:r>
                  <a:rPr lang="en-US" altLang="zh-TW" sz="1600" dirty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) </a:t>
                </a:r>
                <a:endParaRPr lang="en-US" altLang="zh-TW" sz="1600" dirty="0"/>
              </a:p>
              <a:p>
                <a:pPr lvl="1"/>
                <a:endParaRPr lang="en-US" altLang="zh-TW" sz="1800" dirty="0"/>
              </a:p>
              <a:p>
                <a:pPr lvl="1"/>
                <a:endParaRPr lang="en-US" altLang="zh-TW" sz="1800" dirty="0"/>
              </a:p>
              <a:p>
                <a:pPr lvl="1"/>
                <a:endParaRPr kumimoji="1" lang="zh-TW" altLang="en-US" sz="1800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C9ABC4A-0545-37E4-2E65-D9E76337E1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550" y="951963"/>
                <a:ext cx="8229600" cy="5256213"/>
              </a:xfrm>
              <a:blipFill>
                <a:blip r:embed="rId2"/>
                <a:stretch>
                  <a:fillRect l="-8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AF28657-7580-4F00-B260-31BF1A56E17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409" y="4320336"/>
            <a:ext cx="6392697" cy="215612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框架 17">
            <a:extLst>
              <a:ext uri="{FF2B5EF4-FFF2-40B4-BE49-F238E27FC236}">
                <a16:creationId xmlns:a16="http://schemas.microsoft.com/office/drawing/2014/main" id="{63F15005-341A-4C24-9A08-046505390DEB}"/>
              </a:ext>
            </a:extLst>
          </p:cNvPr>
          <p:cNvSpPr/>
          <p:nvPr/>
        </p:nvSpPr>
        <p:spPr bwMode="auto">
          <a:xfrm>
            <a:off x="4394791" y="4369952"/>
            <a:ext cx="2006010" cy="2116632"/>
          </a:xfrm>
          <a:prstGeom prst="frame">
            <a:avLst>
              <a:gd name="adj1" fmla="val 1805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6ADB345-1DB0-4501-AA08-3B0C57583E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9" y="2385392"/>
            <a:ext cx="3823072" cy="827858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A3ABE627-B81B-4821-979D-8E803ADBF5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523" y="3424830"/>
            <a:ext cx="2508775" cy="934490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52E9680F-380B-4A8E-A8B9-DF9E9E3416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9" y="3695659"/>
            <a:ext cx="3676815" cy="52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52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7B48-8853-421C-FA98-C5232EB9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76252"/>
            <a:ext cx="7885540" cy="638175"/>
          </a:xfrm>
        </p:spPr>
        <p:txBody>
          <a:bodyPr/>
          <a:lstStyle/>
          <a:p>
            <a:r>
              <a:rPr lang="en-US" altLang="zh-TW" sz="2400" dirty="0"/>
              <a:t>BM3D Algorithm(4/4)</a:t>
            </a:r>
            <a:endParaRPr kumimoji="1" lang="zh-TW" altLang="en-US" sz="2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9ABC4A-0545-37E4-2E65-D9E76337E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824747"/>
            <a:ext cx="8229600" cy="525621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b="1" dirty="0"/>
              <a:t>Step2.</a:t>
            </a:r>
          </a:p>
          <a:p>
            <a:pPr marL="0" indent="0">
              <a:buNone/>
            </a:pPr>
            <a:r>
              <a:rPr lang="en-US" altLang="zh-TW" sz="2000" dirty="0"/>
              <a:t>b)  Aggregation</a:t>
            </a:r>
          </a:p>
          <a:p>
            <a:pPr marL="700088" lvl="1" indent="-400050">
              <a:buAutoNum type="romanLcParenBoth"/>
            </a:pPr>
            <a:r>
              <a:rPr lang="en-US" altLang="zh-TW" sz="1600" dirty="0"/>
              <a:t>Weight :</a:t>
            </a:r>
          </a:p>
          <a:p>
            <a:pPr marL="700088" lvl="1" indent="-400050">
              <a:buAutoNum type="romanLcParenBoth"/>
            </a:pPr>
            <a:endParaRPr lang="en-US" altLang="zh-TW" sz="1600" dirty="0"/>
          </a:p>
          <a:p>
            <a:pPr marL="700088" lvl="1" indent="-400050">
              <a:buAutoNum type="romanLcParenBoth"/>
            </a:pPr>
            <a:endParaRPr lang="en-US" altLang="zh-TW" sz="1600" dirty="0"/>
          </a:p>
          <a:p>
            <a:pPr marL="700088" lvl="1" indent="-400050">
              <a:buAutoNum type="romanLcParenBoth"/>
            </a:pPr>
            <a:r>
              <a:rPr lang="en-US" altLang="zh-TW" sz="1600" dirty="0"/>
              <a:t>Aggregation : (like step1.(</a:t>
            </a:r>
            <a:r>
              <a:rPr lang="en-US" altLang="zh-TW" sz="1600" dirty="0" err="1"/>
              <a:t>bii</a:t>
            </a:r>
            <a:r>
              <a:rPr lang="en-US" altLang="zh-TW" sz="1600" dirty="0"/>
              <a:t>))</a:t>
            </a:r>
          </a:p>
          <a:p>
            <a:pPr marL="600075" lvl="2" indent="0">
              <a:buNone/>
            </a:pPr>
            <a:r>
              <a:rPr lang="en-US" altLang="zh-TW" sz="1600" dirty="0"/>
              <a:t>Get the final estimated image</a:t>
            </a:r>
          </a:p>
          <a:p>
            <a:pPr marL="300038" lvl="1" indent="0">
              <a:buNone/>
            </a:pPr>
            <a:endParaRPr lang="en-US" altLang="zh-TW" sz="1800" dirty="0"/>
          </a:p>
          <a:p>
            <a:pPr lvl="1"/>
            <a:endParaRPr lang="en-US" altLang="zh-TW" sz="1800" dirty="0"/>
          </a:p>
          <a:p>
            <a:pPr lvl="1"/>
            <a:endParaRPr kumimoji="1" lang="zh-TW" altLang="en-US" sz="1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06B44-EE65-CC3F-0018-851956B81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722441" y="6342320"/>
            <a:ext cx="2133600" cy="268288"/>
          </a:xfrm>
        </p:spPr>
        <p:txBody>
          <a:bodyPr/>
          <a:lstStyle/>
          <a:p>
            <a:fld id="{4A82BF40-4DEF-4826-AFC3-DD4E39B3DE0F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0A955D-200C-A500-E389-7907C4CA1C9A}"/>
              </a:ext>
            </a:extLst>
          </p:cNvPr>
          <p:cNvSpPr txBox="1"/>
          <p:nvPr/>
        </p:nvSpPr>
        <p:spPr>
          <a:xfrm>
            <a:off x="3331527" y="6576120"/>
            <a:ext cx="23102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000" b="1" dirty="0">
                <a:solidFill>
                  <a:schemeClr val="bg1">
                    <a:lumMod val="65000"/>
                  </a:schemeClr>
                </a:solidFill>
              </a:rPr>
              <a:t>Digital Image &amp; Signal Processing Lab</a:t>
            </a:r>
            <a:endParaRPr kumimoji="1" lang="zh-TW" altLang="en-US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AF28657-7580-4F00-B260-31BF1A56E17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68" y="3952627"/>
            <a:ext cx="6949289" cy="247682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框架 17">
            <a:extLst>
              <a:ext uri="{FF2B5EF4-FFF2-40B4-BE49-F238E27FC236}">
                <a16:creationId xmlns:a16="http://schemas.microsoft.com/office/drawing/2014/main" id="{63F15005-341A-4C24-9A08-046505390DEB}"/>
              </a:ext>
            </a:extLst>
          </p:cNvPr>
          <p:cNvSpPr/>
          <p:nvPr/>
        </p:nvSpPr>
        <p:spPr bwMode="auto">
          <a:xfrm>
            <a:off x="6567104" y="4309607"/>
            <a:ext cx="795804" cy="1714467"/>
          </a:xfrm>
          <a:prstGeom prst="frame">
            <a:avLst>
              <a:gd name="adj1" fmla="val 425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C9A3CDB-AF82-4AB3-9669-19CD45B52B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7" t="14817" b="8240"/>
          <a:stretch/>
        </p:blipFill>
        <p:spPr>
          <a:xfrm>
            <a:off x="1345721" y="2257703"/>
            <a:ext cx="3153127" cy="7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331835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F9FBBD8D-FC32-4556-9E09-D5902253995A}" vid="{32CD43F0-94F0-4E92-856F-E0D861BD6F55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wifi7PA </Template>
  <TotalTime>83113</TotalTime>
  <Words>808</Words>
  <Application>Microsoft Office PowerPoint</Application>
  <PresentationFormat>如螢幕大小 (4:3)</PresentationFormat>
  <Paragraphs>199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HelveticaNeue Regular</vt:lpstr>
      <vt:lpstr>Arial</vt:lpstr>
      <vt:lpstr>Calibri</vt:lpstr>
      <vt:lpstr>Cambria Math</vt:lpstr>
      <vt:lpstr>Times New Roman</vt:lpstr>
      <vt:lpstr>Wingdings</vt:lpstr>
      <vt:lpstr>佈景主題1</vt:lpstr>
      <vt:lpstr>Group Meeting Image Denoising: BM3D and BM3D-Net</vt:lpstr>
      <vt:lpstr>Outline(1/1)</vt:lpstr>
      <vt:lpstr>Introduction(1/3)</vt:lpstr>
      <vt:lpstr>Introduction(2/3)</vt:lpstr>
      <vt:lpstr>Introduction(3/3)</vt:lpstr>
      <vt:lpstr>BM3D Algorithm(1/4)</vt:lpstr>
      <vt:lpstr>BM3D Algorithm(2/4)</vt:lpstr>
      <vt:lpstr>BM3D Algorithm(3/4)</vt:lpstr>
      <vt:lpstr>BM3D Algorithm(4/4)</vt:lpstr>
      <vt:lpstr>Improved BM3D Algorithm(1/1)</vt:lpstr>
      <vt:lpstr> BM3D-Net(1/2)</vt:lpstr>
      <vt:lpstr> BM3D-Net(2/2)</vt:lpstr>
      <vt:lpstr>Reference(1/1)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Frank</dc:creator>
  <cp:lastModifiedBy>智宇 蔡</cp:lastModifiedBy>
  <cp:revision>1741</cp:revision>
  <dcterms:created xsi:type="dcterms:W3CDTF">2017-10-13T15:12:17Z</dcterms:created>
  <dcterms:modified xsi:type="dcterms:W3CDTF">2025-05-06T02:18:53Z</dcterms:modified>
</cp:coreProperties>
</file>